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715" r:id="rId5"/>
    <p:sldMasterId id="2147483727" r:id="rId6"/>
  </p:sldMasterIdLst>
  <p:notesMasterIdLst>
    <p:notesMasterId r:id="rId27"/>
  </p:notesMasterIdLst>
  <p:sldIdLst>
    <p:sldId id="257" r:id="rId7"/>
    <p:sldId id="496" r:id="rId8"/>
    <p:sldId id="465" r:id="rId9"/>
    <p:sldId id="513" r:id="rId10"/>
    <p:sldId id="297" r:id="rId11"/>
    <p:sldId id="437" r:id="rId12"/>
    <p:sldId id="495" r:id="rId13"/>
    <p:sldId id="508" r:id="rId14"/>
    <p:sldId id="506" r:id="rId15"/>
    <p:sldId id="509" r:id="rId16"/>
    <p:sldId id="511" r:id="rId17"/>
    <p:sldId id="499" r:id="rId18"/>
    <p:sldId id="500" r:id="rId19"/>
    <p:sldId id="503" r:id="rId20"/>
    <p:sldId id="504" r:id="rId21"/>
    <p:sldId id="514" r:id="rId22"/>
    <p:sldId id="517" r:id="rId23"/>
    <p:sldId id="282" r:id="rId24"/>
    <p:sldId id="515" r:id="rId25"/>
    <p:sldId id="51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оглавления" id="{6FA16AF3-80AF-430F-8CB0-662117E49038}">
          <p14:sldIdLst/>
        </p14:section>
        <p14:section name="Раздел 1" id="{4D02C900-5CBB-4629-818A-404C09EDBB5D}">
          <p14:sldIdLst>
            <p14:sldId id="257"/>
            <p14:sldId id="496"/>
            <p14:sldId id="465"/>
            <p14:sldId id="513"/>
            <p14:sldId id="297"/>
            <p14:sldId id="437"/>
            <p14:sldId id="495"/>
            <p14:sldId id="508"/>
            <p14:sldId id="506"/>
            <p14:sldId id="509"/>
            <p14:sldId id="511"/>
            <p14:sldId id="499"/>
            <p14:sldId id="500"/>
            <p14:sldId id="503"/>
            <p14:sldId id="504"/>
            <p14:sldId id="514"/>
            <p14:sldId id="517"/>
            <p14:sldId id="282"/>
            <p14:sldId id="515"/>
            <p14:sldId id="5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02274-90F9-4101-91D3-B6C2D098C3FE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05E69-EDCA-4BD3-A3F3-72F26311A6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38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5C1CE-9410-4DF3-A525-9CA07DC7B67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1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6A2D-A73E-4338-871B-619A9B8C927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88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D16EE-690D-4156-8CD7-527FBA5AE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F93412-5888-4EF4-A063-DE03E65B9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E8146-BD9A-4C16-AB7D-9C0ECEDE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FC2D36-F019-4064-BE20-47BDCF95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9FD23-CA20-4D21-9C2B-C9626A9A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04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E5EE9-C00D-469B-9CAD-B20AB5E6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3B2443-C633-4CFC-A8CF-EDF5AE99A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9B698-A7F6-43B8-827B-793031DC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8AA845-8B42-4A53-8DE9-A2CC7838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A6CE7-A035-4B48-BFD7-3B1270B8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7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955408-0F56-436E-9CAE-9686F0E5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46BF6-96FF-4D1A-AB16-903369BD7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8F62F-E919-44A8-9BA6-C84FE13A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5FD5-8D3E-49B1-A921-F9424008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BFB584-4A33-4A80-BA4E-1602F601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10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0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762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60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35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39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82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705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6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1D17E-95B4-4075-B23C-A31489CD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C5B493-76B5-4B64-B09F-A3036A642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360364-0826-4854-878E-8A6059EC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1B6B2-EA6C-4473-8E09-0EA4F991D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45E4C-340D-4475-9A22-41935AC8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98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88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55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57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24645-475A-4E43-A52E-2FAD7B66E7C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657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450FD-D632-49BC-AC28-B406E4B6171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983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C0937-BE42-41E5-81D0-3190CE438AD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95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9ECAF-ECA2-43BF-9861-F67B2D0A14C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56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40682-D859-4E0A-9034-94144B3614B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69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B20D1-C5A4-4E5E-BAAB-78443D5B4BE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831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94F0B-9D5A-41D3-8646-7296D83C261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03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BDB72-3FE5-4F14-A2D3-82EB42F6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02EB91-5572-4DC1-9D11-EEFE364C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5B28AD-7CF1-4615-95B1-93122308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B72340-5832-4976-9D5E-E522C47E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3B63D-5D46-490D-912D-AA19FAA3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32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1A2B7-4CE4-4590-8AA4-2E1F3407C7F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03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DD2491-1278-41BF-A30F-A4E330356CD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17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2BF13-AAE9-4247-87E4-F7120D4182C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61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E48E1-6F47-4B31-AC6E-B32879A9010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77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CAEFB-1968-453E-A92C-A8218F6C981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68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9837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23520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E2C0-B1CE-4115-937B-A6381C86511D}" type="datetime1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67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32CB-28A9-4137-9981-53430000D5CD}" type="datetime1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6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E061-1DA8-4384-885B-A8CC8A9F8D23}" type="datetime1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7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97E92-7494-4021-BE50-AC561EB9C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2AE29-07D1-432D-9BAB-D75E1E605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9CF91F-3329-40AD-A40F-356EF1E59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A4B274-5455-458B-98BF-C314A215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64A6F-C804-4BBC-A93B-D5F1C514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417F58-8737-4D3E-B704-A7077BA3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3899-A23E-46E4-B142-B25D67B76211}" type="datetime1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109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5E70-F406-4080-AB2E-254618904E75}" type="datetime1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81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74674-95CE-49C1-B7D6-51544168BC5C}" type="datetime1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110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039C-CB9B-4A4D-87E9-892C21121E19}" type="datetime1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25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F55E-3A27-4405-9741-CC8783FABA6A}" type="datetime1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757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911C8-D87B-43F1-82D9-B31150D6AB0B}" type="datetime1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740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BA7B4-04E5-4659-B473-3EB06FF511FE}" type="datetime1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98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669E-B193-430A-8712-22ADE5107ACB}" type="datetime1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46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578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 txBox="1">
            <a:spLocks noGrp="1"/>
          </p:cNvSpPr>
          <p:nvPr>
            <p:ph type="body" sz="quarter" idx="13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pPr>
            <a:endParaRPr/>
          </a:p>
        </p:txBody>
      </p:sp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4275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8F7B9-9CC8-4C12-A1DD-EEC17FD4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4C3FE1-A284-4ECD-AD15-B73A73D7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060EEE-4A8C-4BD7-BFB0-C6F81C4F9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D16595-ECEE-4B49-9EE2-2955D2421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1E6437-30CB-49E3-80EC-57E70C8D9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4CCCC-D27B-4895-841F-B64EEA021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9F7201-D752-41A6-AF39-F988F3D7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06281E-0245-4FAA-B759-23994BF4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04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53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99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29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72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49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58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12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51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9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77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6792C-7D6F-4DA0-8235-DBC74C52C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92E309-4935-457D-94D9-61C1EFAD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34017C-B37A-4CA6-80A5-1707C6FF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0D6C6A-8059-4A0B-AEFB-64A0F1088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10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34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100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58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37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073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062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24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3766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280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0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189213-BF68-445B-8C08-24B2405A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075E18-AC44-45E9-B392-CFE87353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5E495C-8D98-4E98-AD07-88769D66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528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782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19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29711-5CEC-4A94-AE4A-F7B22D57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BA53E7-3D69-4A57-9D7D-A0775832D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A20903-D912-4D03-BDC9-61F6DEBB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3F5F5F-2AFA-4B18-B9B0-45E7C8B1F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BA3233-A92D-4DA1-8219-0C7B290F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614C24-25BA-4B6C-84C1-AF0918A1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44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927D1-1BFA-4C71-8C23-643B5991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743B2E-A1F3-484A-863E-D54F2FEE9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0E6BFD-4DEC-4351-BBF2-776DC88CD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8311EC-31C5-44FD-8EC6-A40134A0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2744D4-9973-4AED-9477-AAB154A87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5B0B90-B78A-4CDD-B648-236F648F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06DD9-36DB-4300-916A-D1525DCA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4DB72B-A190-408B-AB8D-4CA4715C4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0C2C27-E99D-4AC3-886A-82DE695DA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178ED-0E2B-4EE6-ABA3-15F961D57706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F9A3C9-D22D-42A1-A5A3-4CAA8514D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12B96-02B3-455D-A09C-3CA87644A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591E-71B8-4275-A281-479C9C18B3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A9FA8-52A8-48AD-A3B5-1506AD70A40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A8B8-DFD8-48BC-942B-E1C255F4C4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8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38051-BF62-4BB8-AC7C-B7053BBB329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06.08.2025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E7DAA-A8B0-409E-A382-ADF5B8350C5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71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EFEB-7767-4C82-8B31-677FE4887FF5}" type="datetime1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1D962-E59F-6646-8FBD-5F53A0D98D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0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A9FA8-52A8-48AD-A3B5-1506AD70A4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A8B8-DFD8-48BC-942B-E1C255F4C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14179-8EF4-4F6C-ACD7-0E4946D72A1D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9A02F-B187-40AB-B128-B1BC66F43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1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4B8ACC-6042-43E4-9C18-EF07E94F130A}"/>
                  </a:ext>
                </a:extLst>
              </p:cNvPr>
              <p:cNvSpPr txBox="1"/>
              <p:nvPr/>
            </p:nvSpPr>
            <p:spPr>
              <a:xfrm>
                <a:off x="1147665" y="72863"/>
                <a:ext cx="1074886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Министерство образования и науки Республики Башкортостан</m:t>
                      </m:r>
                    </m:oMath>
                  </m:oMathPara>
                </a14:m>
                <a:endParaRPr lang="ru-RU" b="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Центр непрерывного повышения профессионального мастерства педагогических работников </m:t>
                      </m:r>
                    </m:oMath>
                  </m:oMathPara>
                </a14:m>
                <a:endParaRPr lang="ru-RU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ГБПОУ Уфимский многопрофильный профессиональный колледж </m:t>
                      </m:r>
                    </m:oMath>
                  </m:oMathPara>
                </a14:m>
                <a:endParaRPr lang="ru-RU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ru-RU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4B8ACC-6042-43E4-9C18-EF07E94F1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65" y="72863"/>
                <a:ext cx="10748866" cy="1107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BC600CD-FDBF-4D87-8557-CEB1377DF101}"/>
              </a:ext>
            </a:extLst>
          </p:cNvPr>
          <p:cNvSpPr txBox="1"/>
          <p:nvPr/>
        </p:nvSpPr>
        <p:spPr>
          <a:xfrm>
            <a:off x="1852623" y="1869880"/>
            <a:ext cx="848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</a:t>
            </a:r>
            <a:r>
              <a:rPr kumimoji="0" lang="ru-RU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егиональный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методический актив: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kern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подходы к обеспечению деятельности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49E44-1583-4A44-A313-F0FEBFD22BC6}"/>
              </a:ext>
            </a:extLst>
          </p:cNvPr>
          <p:cNvSpPr txBox="1"/>
          <p:nvPr/>
        </p:nvSpPr>
        <p:spPr>
          <a:xfrm>
            <a:off x="6740165" y="4805265"/>
            <a:ext cx="461363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Демидова С.В. </a:t>
            </a:r>
            <a:r>
              <a:rPr lang="ru-RU" sz="1867" dirty="0">
                <a:solidFill>
                  <a:srgbClr val="002060"/>
                </a:solidFill>
                <a:latin typeface="Calibri"/>
              </a:rPr>
              <a:t>п</a:t>
            </a:r>
            <a:r>
              <a:rPr kumimoji="0" lang="ru-RU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реподаватель</a:t>
            </a: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ЦНППМ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ГБПОУ Уфимский многопрофильный   профессиональный колледж </a:t>
            </a: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130" y="904706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3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7DAA76-DAC6-4789-BDD8-DEAAE29B4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1353255"/>
            <a:ext cx="9426844" cy="4572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0F931D-A937-4A1F-94A9-0563D03CD9A0}"/>
              </a:ext>
            </a:extLst>
          </p:cNvPr>
          <p:cNvSpPr txBox="1"/>
          <p:nvPr/>
        </p:nvSpPr>
        <p:spPr>
          <a:xfrm>
            <a:off x="509047" y="365126"/>
            <a:ext cx="10221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henomena" panose="00000500000000000000" pitchFamily="50" charset="-52"/>
                <a:ea typeface="+mn-ea"/>
                <a:cs typeface="Arial"/>
              </a:rPr>
              <a:t>Формы представления результативности ИОМ</a:t>
            </a:r>
            <a:endParaRPr kumimoji="0" lang="ru-RU" sz="3600" b="1" i="0" u="none" strike="noStrike" kern="0" cap="none" spc="-1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henomena" panose="00000500000000000000" pitchFamily="50" charset="-52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24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42602-2E45-46FC-AEB0-C1CC8969F0B2}"/>
              </a:ext>
            </a:extLst>
          </p:cNvPr>
          <p:cNvSpPr txBox="1"/>
          <p:nvPr/>
        </p:nvSpPr>
        <p:spPr>
          <a:xfrm>
            <a:off x="6786151" y="1690687"/>
            <a:ext cx="456764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Состав регионального методического актива: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 учителей математики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27  районов Республики Башкортостан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руководители РМО, ГМО;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члены экспертных комиссий ОГЭ;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члены экспертных комиссий ЕГЭ.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A16BEA-8E4D-44B4-B8B3-BC6305C8E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9" y="1800502"/>
            <a:ext cx="5678079" cy="313578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66389D-A7B2-4D11-965D-AFA556622F98}"/>
              </a:ext>
            </a:extLst>
          </p:cNvPr>
          <p:cNvSpPr txBox="1"/>
          <p:nvPr/>
        </p:nvSpPr>
        <p:spPr>
          <a:xfrm>
            <a:off x="435285" y="184675"/>
            <a:ext cx="100096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деятельности (дорожная карта)</a:t>
            </a:r>
            <a:b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 функционированию регионального методического актива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математики</a:t>
            </a: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41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B00AD-18D6-43A0-9850-E8E180E7FE29}"/>
              </a:ext>
            </a:extLst>
          </p:cNvPr>
          <p:cNvSpPr txBox="1"/>
          <p:nvPr/>
        </p:nvSpPr>
        <p:spPr>
          <a:xfrm>
            <a:off x="395926" y="556181"/>
            <a:ext cx="727749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Республиканские методические семинары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качества преподавания математики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внедрения ФООП и реализации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обновлённых ФГОС ООО и СОО»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19.09.23г.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«ПРЕПОДАВАНИЕ МАТЕМАТИКИ В УСЛОВИЯХ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ФГОС ООО И СОО»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07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.12.23г.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«Преподавание математики по обновленным ФГОС. Реализация ФРП: первый опыт и перспективы»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03.10.24г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51CE5C-F192-420E-82B2-0D4021433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384" y="3479332"/>
            <a:ext cx="4203176" cy="25396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3A3DA6-8184-4F2F-9AAC-E5CBB38C1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253" y="905316"/>
            <a:ext cx="4321430" cy="24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3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42602-2E45-46FC-AEB0-C1CC8969F0B2}"/>
              </a:ext>
            </a:extLst>
          </p:cNvPr>
          <p:cNvSpPr txBox="1"/>
          <p:nvPr/>
        </p:nvSpPr>
        <p:spPr>
          <a:xfrm>
            <a:off x="6786151" y="1690687"/>
            <a:ext cx="4567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0E4BA-717C-4F0F-AB25-F8EF665795E1}"/>
              </a:ext>
            </a:extLst>
          </p:cNvPr>
          <p:cNvSpPr txBox="1"/>
          <p:nvPr/>
        </p:nvSpPr>
        <p:spPr>
          <a:xfrm>
            <a:off x="405353" y="178674"/>
            <a:ext cx="591888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Вебинары с участием РМА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«Типичные ошибки при выполнении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Всероссийских проверочных работ по математике» (21.01.24г.)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«Цифровая компетентность учителя математики в условиях обновленных ФГОС ООО и СОО» (24.02.24г.)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Основные подходы по подготовке обучающихся к ОГЭ-2024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математике. Геометрия. (21.03.24г.)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v_GillSansLightC"/>
                <a:ea typeface="+mj-ea"/>
                <a:cs typeface="+mj-cs"/>
              </a:rPr>
              <a:t>«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Методические и содержательные аспекты повышения  качества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подготовки заданий второй части ЕГЭ  по математике» (20.01.24г.)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«Задачи экономического содержания в ЕГЭ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 математике» (27.02.24г.)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11C3CD-7F78-499C-8469-2445E07F3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619" y="1091035"/>
            <a:ext cx="4981032" cy="209750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AE21C9-DDB3-41B5-869F-79ABC1C44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619" y="3614107"/>
            <a:ext cx="5008162" cy="183714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41150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42602-2E45-46FC-AEB0-C1CC8969F0B2}"/>
              </a:ext>
            </a:extLst>
          </p:cNvPr>
          <p:cNvSpPr txBox="1"/>
          <p:nvPr/>
        </p:nvSpPr>
        <p:spPr>
          <a:xfrm>
            <a:off x="6786151" y="1690687"/>
            <a:ext cx="4567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6389D-A7B2-4D11-965D-AFA556622F98}"/>
              </a:ext>
            </a:extLst>
          </p:cNvPr>
          <p:cNvSpPr txBox="1"/>
          <p:nvPr/>
        </p:nvSpPr>
        <p:spPr>
          <a:xfrm>
            <a:off x="590273" y="365124"/>
            <a:ext cx="100096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по реализации методического сопровождения общеобразовательных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организаций, включенных в региональную репрезентативную выборку для проведения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диагностики уровня предметных достижений обучающихся по учебному предмету «Математика»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777698-5281-41BF-9340-5ACEF64B9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" y="1665003"/>
            <a:ext cx="6087183" cy="411362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DC859-5FF7-4D6B-B535-488CF83A1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295" y="1665003"/>
            <a:ext cx="4459432" cy="40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8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792" y="94268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42602-2E45-46FC-AEB0-C1CC8969F0B2}"/>
              </a:ext>
            </a:extLst>
          </p:cNvPr>
          <p:cNvSpPr txBox="1"/>
          <p:nvPr/>
        </p:nvSpPr>
        <p:spPr>
          <a:xfrm>
            <a:off x="6786151" y="1690687"/>
            <a:ext cx="4567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864C19-01BF-4677-8263-9FB8A0C083B5}"/>
              </a:ext>
            </a:extLst>
          </p:cNvPr>
          <p:cNvSpPr txBox="1"/>
          <p:nvPr/>
        </p:nvSpPr>
        <p:spPr>
          <a:xfrm>
            <a:off x="329939" y="745643"/>
            <a:ext cx="115453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Цикл видеоуроков по темам подготовки к ОГЭ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 математике №№1-19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Rutube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канале ЦНППМ</a:t>
            </a:r>
            <a:r>
              <a:rPr 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портал «Региональная система оценки качества образования»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2C8C5-EA06-43C2-B6A6-E4F9B13AE1D8}"/>
              </a:ext>
            </a:extLst>
          </p:cNvPr>
          <p:cNvSpPr txBox="1"/>
          <p:nvPr/>
        </p:nvSpPr>
        <p:spPr>
          <a:xfrm>
            <a:off x="1696825" y="94268"/>
            <a:ext cx="7480168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Цикл видеоуроков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60F80A-0038-4227-B95A-F6785876D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944" y="2989668"/>
            <a:ext cx="3503627" cy="236739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62ECB8-14CD-4999-8BFF-1A855C7D86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8"/>
          <a:stretch/>
        </p:blipFill>
        <p:spPr>
          <a:xfrm>
            <a:off x="227462" y="3161731"/>
            <a:ext cx="3638746" cy="22525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84A4F4-99A2-4D9D-B999-03E32168D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401" y="3336010"/>
            <a:ext cx="3981114" cy="204931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3291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42602-2E45-46FC-AEB0-C1CC8969F0B2}"/>
              </a:ext>
            </a:extLst>
          </p:cNvPr>
          <p:cNvSpPr txBox="1"/>
          <p:nvPr/>
        </p:nvSpPr>
        <p:spPr>
          <a:xfrm>
            <a:off x="6786151" y="1690687"/>
            <a:ext cx="4567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511F80-26FA-458C-BA25-620C803E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152" y="1169489"/>
            <a:ext cx="2694666" cy="4462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875241-CA52-4B46-84A5-ECFFE9BF3A73}"/>
              </a:ext>
            </a:extLst>
          </p:cNvPr>
          <p:cNvSpPr txBox="1"/>
          <p:nvPr/>
        </p:nvSpPr>
        <p:spPr>
          <a:xfrm>
            <a:off x="631596" y="1442867"/>
            <a:ext cx="4774254" cy="4468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ФГАОУ ВО «Государственный университет просвещения» с 4 апреля по 4 мая  2024 года члены РМА проходили   диагностику  профессиональных дефицитов учителей математики  по предметным компетенциям.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Диагностическая работа включала в себя 25 заданий, направленных на оценку владения учителем: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Школьным курсом математики 9-11 класса;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Курсом заданий профильного ЕГЭ по математике;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Вузовским курсом математики, составляющим теоретические основы школьного курса.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B24E33-DD9B-4568-AEC4-AD93DF8C6C33}"/>
              </a:ext>
            </a:extLst>
          </p:cNvPr>
          <p:cNvSpPr txBox="1"/>
          <p:nvPr/>
        </p:nvSpPr>
        <p:spPr>
          <a:xfrm>
            <a:off x="386499" y="178674"/>
            <a:ext cx="9834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Диагностика профессиональных дефицитов педагогических работников РМА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FC095D-D02F-494C-AEAA-B3D1647D7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141" y="3973892"/>
            <a:ext cx="3578662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5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42602-2E45-46FC-AEB0-C1CC8969F0B2}"/>
              </a:ext>
            </a:extLst>
          </p:cNvPr>
          <p:cNvSpPr txBox="1"/>
          <p:nvPr/>
        </p:nvSpPr>
        <p:spPr>
          <a:xfrm>
            <a:off x="6786151" y="1690687"/>
            <a:ext cx="4567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6389D-A7B2-4D11-965D-AFA556622F98}"/>
              </a:ext>
            </a:extLst>
          </p:cNvPr>
          <p:cNvSpPr txBox="1"/>
          <p:nvPr/>
        </p:nvSpPr>
        <p:spPr>
          <a:xfrm>
            <a:off x="1253765" y="2828041"/>
            <a:ext cx="97203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EB8B8-4FEB-467E-AABC-8CBBCC0C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51" y="-1"/>
            <a:ext cx="12282451" cy="70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8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ый треугольник 22"/>
          <p:cNvSpPr/>
          <p:nvPr/>
        </p:nvSpPr>
        <p:spPr>
          <a:xfrm>
            <a:off x="1524000" y="5924553"/>
            <a:ext cx="7956376" cy="933449"/>
          </a:xfrm>
          <a:prstGeom prst="rtTriangle">
            <a:avLst/>
          </a:prstGeom>
          <a:solidFill>
            <a:srgbClr val="EB5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96" tIns="51198" rIns="102396" bIns="51198" spcCol="0"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Прямоугольный треугольник 21"/>
          <p:cNvSpPr/>
          <p:nvPr/>
        </p:nvSpPr>
        <p:spPr>
          <a:xfrm flipH="1">
            <a:off x="5015880" y="5924553"/>
            <a:ext cx="5652120" cy="933449"/>
          </a:xfrm>
          <a:prstGeom prst="rtTriangle">
            <a:avLst/>
          </a:prstGeom>
          <a:solidFill>
            <a:srgbClr val="3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96" tIns="51198" rIns="102396" bIns="51198" spcCol="0"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7689" y="335699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  <a:latin typeface="Calibri"/>
            </a:endParaRPr>
          </a:p>
          <a:p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0" y="227260"/>
            <a:ext cx="1974986" cy="166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1504" y="1919293"/>
            <a:ext cx="9036496" cy="563231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1. МР Абзелиловский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2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. МР </a:t>
            </a:r>
            <a:r>
              <a:rPr lang="ru-RU" b="1" dirty="0" err="1">
                <a:solidFill>
                  <a:srgbClr val="002060"/>
                </a:solidFill>
                <a:latin typeface="Calibri"/>
              </a:rPr>
              <a:t>Альшеевский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3. МР </a:t>
            </a:r>
            <a:r>
              <a:rPr lang="ru-RU" dirty="0" err="1">
                <a:solidFill>
                  <a:srgbClr val="002060"/>
                </a:solidFill>
                <a:latin typeface="Calibri"/>
              </a:rPr>
              <a:t>Балтачевский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4. МР Белорецкий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5.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МР Благовещенский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6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. МР </a:t>
            </a:r>
            <a:r>
              <a:rPr lang="ru-RU" b="1" dirty="0" err="1">
                <a:solidFill>
                  <a:srgbClr val="002060"/>
                </a:solidFill>
                <a:latin typeface="Calibri"/>
              </a:rPr>
              <a:t>Бураевский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7. МР </a:t>
            </a:r>
            <a:r>
              <a:rPr lang="ru-RU" dirty="0" err="1">
                <a:solidFill>
                  <a:srgbClr val="002060"/>
                </a:solidFill>
                <a:latin typeface="Calibri"/>
              </a:rPr>
              <a:t>Дуванский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8. МР </a:t>
            </a:r>
            <a:r>
              <a:rPr lang="ru-RU" dirty="0" err="1">
                <a:solidFill>
                  <a:srgbClr val="002060"/>
                </a:solidFill>
                <a:latin typeface="Calibri"/>
              </a:rPr>
              <a:t>Зианчуринский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9. МР </a:t>
            </a:r>
            <a:r>
              <a:rPr lang="ru-RU" dirty="0" err="1">
                <a:solidFill>
                  <a:srgbClr val="002060"/>
                </a:solidFill>
                <a:latin typeface="Calibri"/>
              </a:rPr>
              <a:t>Мечетлинский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10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. МР </a:t>
            </a:r>
            <a:r>
              <a:rPr lang="ru-RU" b="1" dirty="0" err="1">
                <a:solidFill>
                  <a:srgbClr val="002060"/>
                </a:solidFill>
                <a:latin typeface="Calibri"/>
              </a:rPr>
              <a:t>Нуримановский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11. МР </a:t>
            </a:r>
            <a:r>
              <a:rPr lang="ru-RU" dirty="0" err="1">
                <a:solidFill>
                  <a:srgbClr val="002060"/>
                </a:solidFill>
                <a:latin typeface="Calibri"/>
              </a:rPr>
              <a:t>Татышлинский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endParaRPr lang="ru-RU" dirty="0">
              <a:solidFill>
                <a:srgbClr val="002060"/>
              </a:solidFill>
              <a:latin typeface="Calibri"/>
            </a:endParaRP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12. МР </a:t>
            </a:r>
            <a:r>
              <a:rPr lang="ru-RU" dirty="0" err="1">
                <a:solidFill>
                  <a:srgbClr val="002060"/>
                </a:solidFill>
                <a:latin typeface="Calibri"/>
              </a:rPr>
              <a:t>Туймазинский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13.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МР Учалинский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14. МР Фёдоровский район </a:t>
            </a:r>
          </a:p>
          <a:p>
            <a:r>
              <a:rPr lang="ru-RU" dirty="0">
                <a:solidFill>
                  <a:srgbClr val="002060"/>
                </a:solidFill>
                <a:latin typeface="Calibri"/>
              </a:rPr>
              <a:t>15. 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МР </a:t>
            </a:r>
            <a:r>
              <a:rPr lang="ru-RU" b="1" dirty="0" err="1">
                <a:solidFill>
                  <a:srgbClr val="002060"/>
                </a:solidFill>
                <a:latin typeface="Calibri"/>
              </a:rPr>
              <a:t>Хайбуллинский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b="1" dirty="0">
                <a:solidFill>
                  <a:srgbClr val="002060"/>
                </a:solidFill>
                <a:latin typeface="Calibri"/>
              </a:rPr>
              <a:t>16. МР </a:t>
            </a:r>
            <a:r>
              <a:rPr lang="ru-RU" b="1" dirty="0" err="1">
                <a:solidFill>
                  <a:srgbClr val="002060"/>
                </a:solidFill>
                <a:latin typeface="Calibri"/>
              </a:rPr>
              <a:t>Чекмагушевский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 район </a:t>
            </a:r>
          </a:p>
          <a:p>
            <a:r>
              <a:rPr lang="ru-RU" b="1" dirty="0">
                <a:solidFill>
                  <a:srgbClr val="002060"/>
                </a:solidFill>
                <a:latin typeface="Calibri"/>
              </a:rPr>
              <a:t>17. МАОУ «Гимназия № 39 им. А.Ш. </a:t>
            </a:r>
            <a:r>
              <a:rPr lang="ru-RU" b="1" dirty="0" err="1">
                <a:solidFill>
                  <a:srgbClr val="002060"/>
                </a:solidFill>
                <a:latin typeface="Calibri"/>
              </a:rPr>
              <a:t>Файзуллина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» город Уфа </a:t>
            </a:r>
          </a:p>
          <a:p>
            <a:r>
              <a:rPr lang="ru-RU" b="1" dirty="0">
                <a:solidFill>
                  <a:srgbClr val="002060"/>
                </a:solidFill>
                <a:latin typeface="Calibri"/>
              </a:rPr>
              <a:t>18. МАОУ Школа № 97 им. Г.А. </a:t>
            </a:r>
            <a:r>
              <a:rPr lang="ru-RU" b="1" dirty="0" err="1">
                <a:solidFill>
                  <a:srgbClr val="002060"/>
                </a:solidFill>
                <a:latin typeface="Calibri"/>
              </a:rPr>
              <a:t>Ахмерова</a:t>
            </a:r>
            <a:r>
              <a:rPr lang="ru-RU" b="1" dirty="0">
                <a:solidFill>
                  <a:srgbClr val="002060"/>
                </a:solidFill>
                <a:latin typeface="Calibri"/>
              </a:rPr>
              <a:t> город Уфа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23186" y="414779"/>
            <a:ext cx="8512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alibri"/>
              </a:rPr>
              <a:t>В конкурсе приняли участие 18 команд от муниципалитетов Республики Башкортостан: </a:t>
            </a:r>
          </a:p>
        </p:txBody>
      </p:sp>
    </p:spTree>
    <p:extLst>
      <p:ext uri="{BB962C8B-B14F-4D97-AF65-F5344CB8AC3E}">
        <p14:creationId xmlns:p14="http://schemas.microsoft.com/office/powerpoint/2010/main" val="151372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49E44-1583-4A44-A313-F0FEBFD22BC6}"/>
              </a:ext>
            </a:extLst>
          </p:cNvPr>
          <p:cNvSpPr txBox="1"/>
          <p:nvPr/>
        </p:nvSpPr>
        <p:spPr>
          <a:xfrm>
            <a:off x="6740165" y="4805265"/>
            <a:ext cx="46136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934" y="122282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7CD2A-4C5A-4A92-A53A-C4F2ADF643BD}"/>
              </a:ext>
            </a:extLst>
          </p:cNvPr>
          <p:cNvSpPr txBox="1"/>
          <p:nvPr/>
        </p:nvSpPr>
        <p:spPr>
          <a:xfrm>
            <a:off x="254523" y="-311085"/>
            <a:ext cx="4807671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проходил в три этапа: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этапа: диагностический (заочный) - с 16 сентября по 30 сентября 2024 года.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этапа: отборочный (заочный) - с 14 октября по 25 октября 2024 года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этапа: финальный (очный) – 21 ноября 2024 года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конкурса: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-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команда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«Гимназия № 39 им. Файзуллина А.Ш.» город Уфа;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место- Методическая команда Учалинского района;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– Методическая команда Альшеевского района.</a:t>
            </a:r>
          </a:p>
          <a:p>
            <a:pPr algn="just">
              <a:lnSpc>
                <a:spcPct val="150000"/>
              </a:lnSpc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B776347-EFDB-4E9A-B362-EB540D0B34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640AD2-A91C-4F5F-AF5A-DC621F23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628" y="836229"/>
            <a:ext cx="3345579" cy="25091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B7DE7C-6C83-492E-8B07-A2BF23853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628" y="3518201"/>
            <a:ext cx="3345580" cy="25091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464882-7AE8-4BAB-9B52-382C0097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693" y="3512587"/>
            <a:ext cx="3342052" cy="2506539"/>
          </a:xfrm>
          <a:prstGeom prst="rect">
            <a:avLst/>
          </a:prstGeom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F0FF3D5E-03D0-4E33-80FF-53634698C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183387" y="805456"/>
            <a:ext cx="3375358" cy="253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81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249E44-1583-4A44-A313-F0FEBFD22BC6}"/>
              </a:ext>
            </a:extLst>
          </p:cNvPr>
          <p:cNvSpPr txBox="1"/>
          <p:nvPr/>
        </p:nvSpPr>
        <p:spPr>
          <a:xfrm>
            <a:off x="6740165" y="4805265"/>
            <a:ext cx="46136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130" y="904706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4F79CB-46F4-4E20-AA40-80F6F75F6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262" y="1396536"/>
            <a:ext cx="3412306" cy="40871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B8C3C8-386D-4337-9209-F12E994EB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727" y="2095662"/>
            <a:ext cx="4716173" cy="33812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E1C425-B1A8-47BA-B908-FC7DD763F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959"/>
          <a:stretch/>
        </p:blipFill>
        <p:spPr>
          <a:xfrm>
            <a:off x="228137" y="1396536"/>
            <a:ext cx="2996952" cy="408716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7CD2A-4C5A-4A92-A53A-C4F2ADF643BD}"/>
              </a:ext>
            </a:extLst>
          </p:cNvPr>
          <p:cNvSpPr txBox="1"/>
          <p:nvPr/>
        </p:nvSpPr>
        <p:spPr>
          <a:xfrm>
            <a:off x="1649691" y="207628"/>
            <a:ext cx="7352907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Нормативные документы РМА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48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142602-2E45-46FC-AEB0-C1CC8969F0B2}"/>
              </a:ext>
            </a:extLst>
          </p:cNvPr>
          <p:cNvSpPr txBox="1"/>
          <p:nvPr/>
        </p:nvSpPr>
        <p:spPr>
          <a:xfrm>
            <a:off x="6786151" y="1690687"/>
            <a:ext cx="4567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6389D-A7B2-4D11-965D-AFA556622F98}"/>
              </a:ext>
            </a:extLst>
          </p:cNvPr>
          <p:cNvSpPr txBox="1"/>
          <p:nvPr/>
        </p:nvSpPr>
        <p:spPr>
          <a:xfrm>
            <a:off x="1253765" y="2828041"/>
            <a:ext cx="972030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0589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84"/>
            <a:ext cx="12192000" cy="68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 Box 10"/>
          <p:cNvSpPr txBox="1">
            <a:spLocks noChangeArrowheads="1"/>
          </p:cNvSpPr>
          <p:nvPr/>
        </p:nvSpPr>
        <p:spPr bwMode="auto">
          <a:xfrm>
            <a:off x="1143348" y="12773"/>
            <a:ext cx="11063259" cy="70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700" rIns="91398" bIns="45700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АДРЕСНОЕ НАУЧНО-МЕТОДИЧЕСКОЕ  СОПРОВОЖДЕНИЕ ПЕДАГОГИЧЕСКИХ РАБОТНИКОВ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16161" y="1851013"/>
            <a:ext cx="6263065" cy="2306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160" y="1111651"/>
            <a:ext cx="2825570" cy="24591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Профессиональные дефициты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Направления диагностики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психолого-педагогические компетенции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предметные компетенции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информационно-технологические компетенции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методические компетенции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коммуникативные компетенции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компетенции в области формирования функциональной грамотности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5062" y="4216388"/>
            <a:ext cx="2711766" cy="2533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 для диагностики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Федеральная платформа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Региональные платформы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ЦНППМПР,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БГПУ им. М.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Акмуллы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ИРО РБ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022939" y="980043"/>
            <a:ext cx="1668756" cy="7514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РМА- 312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ЦНППМ</a:t>
            </a:r>
          </a:p>
        </p:txBody>
      </p:sp>
      <p:sp>
        <p:nvSpPr>
          <p:cNvPr id="13" name="Овал 12"/>
          <p:cNvSpPr/>
          <p:nvPr/>
        </p:nvSpPr>
        <p:spPr>
          <a:xfrm>
            <a:off x="10322085" y="1613677"/>
            <a:ext cx="1813178" cy="847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Тьюторы</a:t>
            </a:r>
            <a:r>
              <a:rPr kumimoji="0" lang="ru-RU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ММС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по ИОМ-69</a:t>
            </a:r>
          </a:p>
        </p:txBody>
      </p:sp>
      <p:sp>
        <p:nvSpPr>
          <p:cNvPr id="14" name="Овал 13"/>
          <p:cNvSpPr/>
          <p:nvPr/>
        </p:nvSpPr>
        <p:spPr>
          <a:xfrm>
            <a:off x="10287008" y="3179294"/>
            <a:ext cx="1837905" cy="8809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Методист/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Завуч</a:t>
            </a:r>
          </a:p>
        </p:txBody>
      </p:sp>
      <p:sp>
        <p:nvSpPr>
          <p:cNvPr id="16" name="Овал 15"/>
          <p:cNvSpPr/>
          <p:nvPr/>
        </p:nvSpPr>
        <p:spPr>
          <a:xfrm>
            <a:off x="2963942" y="814711"/>
            <a:ext cx="2574632" cy="111733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КУРАТОР ИОМ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ЦНППМ ПР,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БГПУ им. М. </a:t>
            </a:r>
            <a:r>
              <a:rPr kumimoji="0" lang="ru-RU" sz="1200" b="0" i="0" u="none" strike="noStrike" kern="1200" cap="none" spc="0" normalizeH="0" baseline="0" noProof="0" dirty="0" err="1">
                <a:ln w="0"/>
                <a:solidFill>
                  <a:srgbClr val="1F497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Акмуллы</a:t>
            </a:r>
            <a:r>
              <a:rPr kumimoji="0" lang="ru-RU" sz="1200" b="0" i="0" u="none" strike="noStrike" kern="120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Муниципалитеты,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ОО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71146" y="963152"/>
            <a:ext cx="2253458" cy="830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Составление  ИОМ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245423" y="2359190"/>
            <a:ext cx="2738937" cy="1010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РЕАЛИЗАЦИЯ ИОМ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64321" y="3928793"/>
            <a:ext cx="2806604" cy="775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Коррекция ИОМ</a:t>
            </a:r>
          </a:p>
        </p:txBody>
      </p:sp>
      <p:sp>
        <p:nvSpPr>
          <p:cNvPr id="21" name="Овал 20"/>
          <p:cNvSpPr/>
          <p:nvPr/>
        </p:nvSpPr>
        <p:spPr>
          <a:xfrm>
            <a:off x="10093639" y="5730842"/>
            <a:ext cx="2041625" cy="8778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Уровни: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муниципальный школьный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28204" y="5273842"/>
            <a:ext cx="2480168" cy="1483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Проектирование изменений деятельности  ММС, ОО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Профессиональные компетенции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29086" y="4003059"/>
            <a:ext cx="3789618" cy="2746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18092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Обучение методистов ММС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тьюторскому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сопровождению педагогических работников на базе ЦНППМ.</a:t>
            </a:r>
          </a:p>
          <a:p>
            <a:pPr marL="0" marR="0" lvl="0" indent="18092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18092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Перенос приобретенных компетенций в ходе освоения ИОМ в педагогическую практику (организация мастер-классов, организации обмена опытом, посещения учебных занятий педагогических работников).</a:t>
            </a:r>
          </a:p>
          <a:p>
            <a:pPr marL="0" marR="0" lvl="0" indent="18092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18092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Предоставление  информации в ЦНППМ о муниципальной системе ДПО для паспорта ДППО.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797" marR="0" lvl="0" indent="-34279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2" y="223654"/>
            <a:ext cx="1220642" cy="75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Стрелка вправо 46"/>
          <p:cNvSpPr/>
          <p:nvPr/>
        </p:nvSpPr>
        <p:spPr>
          <a:xfrm rot="1765765">
            <a:off x="3010862" y="2529428"/>
            <a:ext cx="427160" cy="223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15203824">
            <a:off x="4859778" y="2013366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5601522" y="1285261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2504536">
            <a:off x="7934324" y="2015588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Стрелка вправо 44"/>
          <p:cNvSpPr/>
          <p:nvPr/>
        </p:nvSpPr>
        <p:spPr>
          <a:xfrm rot="5400000">
            <a:off x="8404932" y="3561633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Стрелка вправо 48"/>
          <p:cNvSpPr/>
          <p:nvPr/>
        </p:nvSpPr>
        <p:spPr>
          <a:xfrm rot="5400000">
            <a:off x="8404932" y="4911964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Стрелка вправо 51"/>
          <p:cNvSpPr/>
          <p:nvPr/>
        </p:nvSpPr>
        <p:spPr>
          <a:xfrm rot="8559812">
            <a:off x="10056114" y="2434709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Стрелка вправо 54"/>
          <p:cNvSpPr/>
          <p:nvPr/>
        </p:nvSpPr>
        <p:spPr>
          <a:xfrm rot="8559812">
            <a:off x="10077020" y="4048438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Стрелка вправо 56"/>
          <p:cNvSpPr/>
          <p:nvPr/>
        </p:nvSpPr>
        <p:spPr>
          <a:xfrm rot="12458164">
            <a:off x="9940973" y="5593834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Стрелка вправо 58"/>
          <p:cNvSpPr/>
          <p:nvPr/>
        </p:nvSpPr>
        <p:spPr>
          <a:xfrm rot="5400000">
            <a:off x="1129477" y="3783853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Стрелка вправо 59"/>
          <p:cNvSpPr/>
          <p:nvPr/>
        </p:nvSpPr>
        <p:spPr>
          <a:xfrm rot="16200000">
            <a:off x="1287858" y="3779843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Стрелка вправо 60"/>
          <p:cNvSpPr/>
          <p:nvPr/>
        </p:nvSpPr>
        <p:spPr>
          <a:xfrm>
            <a:off x="8468904" y="1265320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Стрелка вправо 61"/>
          <p:cNvSpPr/>
          <p:nvPr/>
        </p:nvSpPr>
        <p:spPr>
          <a:xfrm rot="12458164">
            <a:off x="10064608" y="3006075"/>
            <a:ext cx="490680" cy="18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Стрелка вправо 63"/>
          <p:cNvSpPr/>
          <p:nvPr/>
        </p:nvSpPr>
        <p:spPr>
          <a:xfrm rot="10800000">
            <a:off x="2830252" y="5235089"/>
            <a:ext cx="374540" cy="209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Стрелка вправо 64"/>
          <p:cNvSpPr/>
          <p:nvPr/>
        </p:nvSpPr>
        <p:spPr>
          <a:xfrm rot="10800000">
            <a:off x="7036184" y="5718548"/>
            <a:ext cx="374540" cy="209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413217" y="2380972"/>
            <a:ext cx="3406412" cy="13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Диагностика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через сервис ЦНППМПР (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тестирование, анализ, методические рекомендации) </a:t>
            </a:r>
          </a:p>
        </p:txBody>
      </p:sp>
    </p:spTree>
    <p:extLst>
      <p:ext uri="{BB962C8B-B14F-4D97-AF65-F5344CB8AC3E}">
        <p14:creationId xmlns:p14="http://schemas.microsoft.com/office/powerpoint/2010/main" val="114146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9682" y="140814"/>
            <a:ext cx="11146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Модель деятельности регионального методиста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816559" y="6065963"/>
            <a:ext cx="2157823" cy="5909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Ученики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улучшили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</a:p>
        </p:txBody>
      </p:sp>
      <p:sp>
        <p:nvSpPr>
          <p:cNvPr id="20" name="Стрелка вверх 19"/>
          <p:cNvSpPr/>
          <p:nvPr/>
        </p:nvSpPr>
        <p:spPr>
          <a:xfrm rot="10800000">
            <a:off x="285115" y="3806308"/>
            <a:ext cx="872509" cy="161359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82589" y="4324509"/>
            <a:ext cx="240904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Качество </a:t>
            </a: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5082" y="2604894"/>
            <a:ext cx="2157823" cy="5909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демонстрирует низкое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качество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уроков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74592" y="2950600"/>
            <a:ext cx="1388444" cy="7155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Региональный методист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организует диагностику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компетенций педагога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10922" y="5408608"/>
            <a:ext cx="1457754" cy="9787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региональный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методист и завуч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установили взаимосвязь  учебной неуспешности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школьника и профессиональных дефицитов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76610" y="2876892"/>
            <a:ext cx="1511282" cy="5909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Региональный методист 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отбирает ресурсы и инструменты в ИОМ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26875" y="6053408"/>
            <a:ext cx="2388505" cy="5909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качественно осуществил отбор содержания, методов конструирования учебного процесса, оценки результатов обучающихся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238968" y="2832856"/>
            <a:ext cx="2157823" cy="5909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устранил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профессиональные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дефициты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9207" y="5736422"/>
            <a:ext cx="2157823" cy="7155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Ученики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достигают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минимально допустимых 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образовательных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результатов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593915" y="5529865"/>
            <a:ext cx="2930010" cy="5909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и завуч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оценивают текущую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успеваемость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школьников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894418" y="3424694"/>
            <a:ext cx="2157823" cy="7155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</a:t>
            </a:r>
            <a:b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увидел свои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профессиональные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дефициты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130268" y="2546207"/>
            <a:ext cx="1466557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методист + завуч +  МО + учитель-методист, учитель-наставник + учитель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проектируют ИОМ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579715" y="3260633"/>
            <a:ext cx="1052719" cy="3416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осваивает ИОМ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616688" y="5503698"/>
            <a:ext cx="2930010" cy="7155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и завуч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повторно оценивают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текущую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успеваемость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школьников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565951" y="3401361"/>
            <a:ext cx="1388444" cy="9648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Региональный методист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организует повторную диагностику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компетенций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педагога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 rot="173604">
            <a:off x="1028852" y="3144391"/>
            <a:ext cx="10222271" cy="2945188"/>
            <a:chOff x="790345" y="2948372"/>
            <a:chExt cx="10222271" cy="2945188"/>
          </a:xfrm>
        </p:grpSpPr>
        <p:sp>
          <p:nvSpPr>
            <p:cNvPr id="51" name="Овал 50"/>
            <p:cNvSpPr/>
            <p:nvPr/>
          </p:nvSpPr>
          <p:spPr>
            <a:xfrm rot="20900133">
              <a:off x="9163901" y="4290180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 rot="20900133">
              <a:off x="8044603" y="4547032"/>
              <a:ext cx="383251" cy="3810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 rot="20900133">
              <a:off x="4808250" y="4963456"/>
              <a:ext cx="264930" cy="2444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 rot="20900133">
              <a:off x="6881041" y="3765338"/>
              <a:ext cx="145706" cy="134448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 rot="20900133">
              <a:off x="3368209" y="3909075"/>
              <a:ext cx="203416" cy="1880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 rot="20900133">
              <a:off x="3314873" y="4126470"/>
              <a:ext cx="264930" cy="2686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 rot="20900133">
              <a:off x="2416118" y="3436310"/>
              <a:ext cx="383251" cy="3810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 rot="20900133">
              <a:off x="1683645" y="5491110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 rot="20900133">
              <a:off x="2194788" y="5281657"/>
              <a:ext cx="311847" cy="312897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 rot="20900133">
              <a:off x="7787211" y="3843874"/>
              <a:ext cx="618669" cy="59401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 rot="20900133">
              <a:off x="5320243" y="3976399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Овал 61"/>
            <p:cNvSpPr/>
            <p:nvPr/>
          </p:nvSpPr>
          <p:spPr>
            <a:xfrm rot="20900133">
              <a:off x="5839798" y="3719883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Овал 62"/>
            <p:cNvSpPr/>
            <p:nvPr/>
          </p:nvSpPr>
          <p:spPr>
            <a:xfrm rot="20900133">
              <a:off x="5804764" y="3461751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 rot="20900133">
              <a:off x="2728395" y="4666320"/>
              <a:ext cx="618669" cy="59401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 rot="20900133">
              <a:off x="9050803" y="3755244"/>
              <a:ext cx="483633" cy="4936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 rot="20900133">
              <a:off x="790345" y="3005148"/>
              <a:ext cx="383251" cy="3627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 rot="20900133">
              <a:off x="6620417" y="4787499"/>
              <a:ext cx="542535" cy="4936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 rot="20900133">
              <a:off x="1675127" y="4963013"/>
              <a:ext cx="549218" cy="517624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 rot="20900133">
              <a:off x="2314881" y="4922835"/>
              <a:ext cx="311847" cy="312897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 rot="20900133">
              <a:off x="5423716" y="3591490"/>
              <a:ext cx="383251" cy="38108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 rot="20900133">
              <a:off x="3846852" y="4489767"/>
              <a:ext cx="383251" cy="38108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 rot="20900133">
              <a:off x="9033418" y="4542217"/>
              <a:ext cx="383251" cy="38108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 rot="20900133">
              <a:off x="3372323" y="4880632"/>
              <a:ext cx="383251" cy="38108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 rot="20900133">
              <a:off x="910785" y="5509164"/>
              <a:ext cx="383251" cy="38108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 rot="20900133">
              <a:off x="10580862" y="3237080"/>
              <a:ext cx="383251" cy="3627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 rot="20900133">
              <a:off x="7147055" y="4990025"/>
              <a:ext cx="479258" cy="4511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 rot="20900133">
              <a:off x="8659254" y="4487517"/>
              <a:ext cx="314609" cy="305627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 rot="20900133">
              <a:off x="6787874" y="5315328"/>
              <a:ext cx="383251" cy="3627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 rot="20900133">
              <a:off x="8353962" y="4215175"/>
              <a:ext cx="383251" cy="38108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 rot="20900133">
              <a:off x="9807633" y="4825536"/>
              <a:ext cx="383251" cy="359856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 rot="20900133">
              <a:off x="9847004" y="3146081"/>
              <a:ext cx="618669" cy="5940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 rot="20900133">
              <a:off x="4014038" y="4364412"/>
              <a:ext cx="264930" cy="2686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 rot="20900133">
              <a:off x="4630977" y="3837503"/>
              <a:ext cx="618669" cy="59401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 rot="20900133">
              <a:off x="6710884" y="3366920"/>
              <a:ext cx="383251" cy="359856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Овал 84"/>
            <p:cNvSpPr/>
            <p:nvPr/>
          </p:nvSpPr>
          <p:spPr>
            <a:xfrm rot="20900133">
              <a:off x="5633119" y="5197425"/>
              <a:ext cx="383251" cy="3810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 rot="20900133">
              <a:off x="9379771" y="4834482"/>
              <a:ext cx="383251" cy="38108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 rot="20454798">
              <a:off x="10099220" y="4993711"/>
              <a:ext cx="618669" cy="594012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8" name="Picture 10" descr="Анализ данных Аналитика Визуализация данных Информация, Бизнес, люди,  бизнес, данные png | PNGWi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3" t="9861" r="28421" b="11270"/>
            <a:stretch/>
          </p:blipFill>
          <p:spPr bwMode="auto">
            <a:xfrm rot="21414813">
              <a:off x="8698336" y="4439766"/>
              <a:ext cx="759991" cy="733998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https://cdn.xxl.thumbs.canstockphoto.com/cyber-bullying-people-vector-illustration-cartoon-flat-sad-bullied-teen-boy-and-girl-surrounded-by-vector-clipart_csp8255430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1" t="31322" r="46486" b="14737"/>
            <a:stretch/>
          </p:blipFill>
          <p:spPr bwMode="auto">
            <a:xfrm rot="21414813">
              <a:off x="1044507" y="5174752"/>
              <a:ext cx="775881" cy="717431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Овал 89"/>
            <p:cNvSpPr/>
            <p:nvPr/>
          </p:nvSpPr>
          <p:spPr>
            <a:xfrm rot="20900133">
              <a:off x="2583707" y="5175273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Овал 90"/>
            <p:cNvSpPr/>
            <p:nvPr/>
          </p:nvSpPr>
          <p:spPr>
            <a:xfrm rot="20900133">
              <a:off x="3285287" y="4647480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Овал 91"/>
            <p:cNvSpPr/>
            <p:nvPr/>
          </p:nvSpPr>
          <p:spPr>
            <a:xfrm rot="20900133">
              <a:off x="3592678" y="4035331"/>
              <a:ext cx="203416" cy="1880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 rot="20900133">
              <a:off x="3679325" y="4283387"/>
              <a:ext cx="264930" cy="2686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 rot="20900133">
              <a:off x="4778903" y="4548241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 rot="20900133">
              <a:off x="4646805" y="4704729"/>
              <a:ext cx="264930" cy="2686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 rot="20900133">
              <a:off x="3428074" y="4437203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Овал 96"/>
            <p:cNvSpPr/>
            <p:nvPr/>
          </p:nvSpPr>
          <p:spPr>
            <a:xfrm rot="20900133">
              <a:off x="3857999" y="4100766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Овал 97"/>
            <p:cNvSpPr/>
            <p:nvPr/>
          </p:nvSpPr>
          <p:spPr>
            <a:xfrm rot="20900133">
              <a:off x="4041150" y="4171528"/>
              <a:ext cx="155916" cy="1471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 rot="20900133">
              <a:off x="7046942" y="3597416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0" name="Picture 10" descr="Анализ данных Аналитика Визуализация данных Информация, Бизнес, люди,  бизнес, данные png | PNGWi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3" t="9861" r="28421" b="11270"/>
            <a:stretch/>
          </p:blipFill>
          <p:spPr bwMode="auto">
            <a:xfrm rot="21414813">
              <a:off x="2569788" y="4754035"/>
              <a:ext cx="759991" cy="733998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Овал 100"/>
            <p:cNvSpPr/>
            <p:nvPr/>
          </p:nvSpPr>
          <p:spPr>
            <a:xfrm rot="20900133">
              <a:off x="5655400" y="4977835"/>
              <a:ext cx="155916" cy="1606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2" name="Группа 101"/>
            <p:cNvGrpSpPr/>
            <p:nvPr/>
          </p:nvGrpSpPr>
          <p:grpSpPr>
            <a:xfrm rot="18826960">
              <a:off x="1702400" y="3107739"/>
              <a:ext cx="658889" cy="712047"/>
              <a:chOff x="1623889" y="2910885"/>
              <a:chExt cx="658889" cy="712047"/>
            </a:xfrm>
          </p:grpSpPr>
          <p:sp>
            <p:nvSpPr>
              <p:cNvPr id="146" name="Овал 145"/>
              <p:cNvSpPr/>
              <p:nvPr/>
            </p:nvSpPr>
            <p:spPr>
              <a:xfrm rot="21085320">
                <a:off x="1805885" y="2918255"/>
                <a:ext cx="264930" cy="2686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21085320">
                <a:off x="1811323" y="3223795"/>
                <a:ext cx="419268" cy="3991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21085320">
                <a:off x="2126889" y="3092043"/>
                <a:ext cx="155889" cy="1469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21085320">
                <a:off x="1623889" y="2910885"/>
                <a:ext cx="155889" cy="16415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21085320">
                <a:off x="1661641" y="3176468"/>
                <a:ext cx="155889" cy="1430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3" name="Рисунок 10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4" t="9702" r="11997" b="5009"/>
            <a:stretch/>
          </p:blipFill>
          <p:spPr>
            <a:xfrm rot="21414813">
              <a:off x="4191813" y="4557439"/>
              <a:ext cx="753473" cy="746197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</p:spPr>
        </p:pic>
        <p:sp>
          <p:nvSpPr>
            <p:cNvPr id="104" name="Овал 103"/>
            <p:cNvSpPr/>
            <p:nvPr/>
          </p:nvSpPr>
          <p:spPr>
            <a:xfrm rot="20900133">
              <a:off x="6539249" y="3132238"/>
              <a:ext cx="203835" cy="207694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 rot="20900133">
              <a:off x="5163118" y="3740525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 rot="20900133">
              <a:off x="5464364" y="5405191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 rot="20900133">
              <a:off x="3583278" y="4639180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 rot="20900133">
              <a:off x="5867722" y="4901546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Овал 108"/>
            <p:cNvSpPr/>
            <p:nvPr/>
          </p:nvSpPr>
          <p:spPr>
            <a:xfrm rot="20900133">
              <a:off x="7261794" y="4694388"/>
              <a:ext cx="264930" cy="255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Овал 109"/>
            <p:cNvSpPr/>
            <p:nvPr/>
          </p:nvSpPr>
          <p:spPr>
            <a:xfrm rot="20900133">
              <a:off x="8483468" y="4618344"/>
              <a:ext cx="155916" cy="1505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 rot="20900133">
              <a:off x="7719862" y="4881577"/>
              <a:ext cx="264930" cy="255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 rot="20900133">
              <a:off x="3036714" y="3973491"/>
              <a:ext cx="264930" cy="25567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 rot="20900133">
              <a:off x="7566458" y="4802132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 rot="20900133">
              <a:off x="7820916" y="4657449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5" name="Рисунок 1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5" t="5227" r="8313" b="-5227"/>
            <a:stretch/>
          </p:blipFill>
          <p:spPr>
            <a:xfrm rot="21414813">
              <a:off x="8479999" y="3857556"/>
              <a:ext cx="806637" cy="742344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</p:spPr>
        </p:pic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4813">
              <a:off x="10024752" y="3012864"/>
              <a:ext cx="786385" cy="740674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</p:spPr>
        </p:pic>
        <p:sp>
          <p:nvSpPr>
            <p:cNvPr id="117" name="Овал 116"/>
            <p:cNvSpPr/>
            <p:nvPr/>
          </p:nvSpPr>
          <p:spPr>
            <a:xfrm rot="20900133">
              <a:off x="9680179" y="5165794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 rot="20900133">
              <a:off x="10778578" y="5454005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9" name="Picture 8" descr="Изображения Jpg | Бесплатные векторы, стоковые фото и PSD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8" t="7356" r="5035"/>
            <a:stretch/>
          </p:blipFill>
          <p:spPr bwMode="auto">
            <a:xfrm rot="21414813">
              <a:off x="10155721" y="5085685"/>
              <a:ext cx="766419" cy="743482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Овал 119"/>
            <p:cNvSpPr/>
            <p:nvPr/>
          </p:nvSpPr>
          <p:spPr>
            <a:xfrm rot="20900133">
              <a:off x="1987890" y="5527960"/>
              <a:ext cx="234038" cy="219945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Овал 120"/>
            <p:cNvSpPr/>
            <p:nvPr/>
          </p:nvSpPr>
          <p:spPr>
            <a:xfrm rot="20900133">
              <a:off x="3795183" y="4850009"/>
              <a:ext cx="145706" cy="137093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Овал 121"/>
            <p:cNvSpPr/>
            <p:nvPr/>
          </p:nvSpPr>
          <p:spPr>
            <a:xfrm rot="20900133">
              <a:off x="7771741" y="3757264"/>
              <a:ext cx="145706" cy="134448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 rot="20900133">
              <a:off x="7903024" y="4446663"/>
              <a:ext cx="145706" cy="134448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 rot="20900133">
              <a:off x="4611176" y="4407871"/>
              <a:ext cx="145706" cy="134448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 rot="20900133">
              <a:off x="9430501" y="4692416"/>
              <a:ext cx="145706" cy="134448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 rot="20900133">
              <a:off x="9925941" y="5354362"/>
              <a:ext cx="145706" cy="134448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7" name="Picture 2" descr="https://gubkinadm.ru/images/photos/medium/article6129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1" t="3126" r="17188" b="-951"/>
            <a:stretch/>
          </p:blipFill>
          <p:spPr bwMode="auto">
            <a:xfrm rot="21414813">
              <a:off x="5873379" y="4778126"/>
              <a:ext cx="1154543" cy="1085131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Овал 127"/>
            <p:cNvSpPr/>
            <p:nvPr/>
          </p:nvSpPr>
          <p:spPr>
            <a:xfrm rot="20900133">
              <a:off x="7073965" y="3320912"/>
              <a:ext cx="145706" cy="137093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9" name="Picture 8" descr="Учитель рисунок (68 фото) » Рисунки для срисовки и не только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6" t="961" r="13463" b="-961"/>
            <a:stretch/>
          </p:blipFill>
          <p:spPr bwMode="auto">
            <a:xfrm rot="21414813">
              <a:off x="916369" y="2948372"/>
              <a:ext cx="790737" cy="731234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Рисунок 1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5" t="5227" r="8313" b="-5227"/>
            <a:stretch/>
          </p:blipFill>
          <p:spPr>
            <a:xfrm rot="21414813">
              <a:off x="2516929" y="3460045"/>
              <a:ext cx="796872" cy="742344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</p:spPr>
        </p:pic>
        <p:sp>
          <p:nvSpPr>
            <p:cNvPr id="131" name="Овал 130"/>
            <p:cNvSpPr/>
            <p:nvPr/>
          </p:nvSpPr>
          <p:spPr>
            <a:xfrm rot="20900133">
              <a:off x="2264030" y="3766723"/>
              <a:ext cx="203416" cy="1880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 rot="20900133">
              <a:off x="10787284" y="5756467"/>
              <a:ext cx="145706" cy="137093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Овал 132"/>
            <p:cNvSpPr/>
            <p:nvPr/>
          </p:nvSpPr>
          <p:spPr>
            <a:xfrm rot="20900133">
              <a:off x="4938789" y="4691819"/>
              <a:ext cx="264930" cy="2686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Овал 133"/>
            <p:cNvSpPr/>
            <p:nvPr/>
          </p:nvSpPr>
          <p:spPr>
            <a:xfrm rot="20900133">
              <a:off x="4283251" y="4515486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35" name="Picture 12" descr="Грустный ребенок: векторные изображения и иллюстрации, которые можно  скачать бесплатно | Freepik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1" r="21576"/>
            <a:stretch/>
          </p:blipFill>
          <p:spPr bwMode="auto">
            <a:xfrm rot="21414813">
              <a:off x="3863657" y="3926950"/>
              <a:ext cx="796108" cy="772542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Овал 135"/>
            <p:cNvSpPr/>
            <p:nvPr/>
          </p:nvSpPr>
          <p:spPr>
            <a:xfrm rot="20900133">
              <a:off x="5666387" y="3983349"/>
              <a:ext cx="145706" cy="137093"/>
            </a:xfrm>
            <a:prstGeom prst="ellipse">
              <a:avLst/>
            </a:prstGeom>
            <a:solidFill>
              <a:srgbClr val="8DDD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8DDD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 rot="20900133">
              <a:off x="5090098" y="4931155"/>
              <a:ext cx="542535" cy="4936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38" name="Picture 4" descr="https://e-derslik.edu.az/books/299/assets/images/page91/4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4" t="7182" r="16526" b="25302"/>
            <a:stretch/>
          </p:blipFill>
          <p:spPr bwMode="auto">
            <a:xfrm rot="21414813">
              <a:off x="7162978" y="3342982"/>
              <a:ext cx="728380" cy="723272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Рисунок 13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5" r="13852"/>
            <a:stretch/>
          </p:blipFill>
          <p:spPr>
            <a:xfrm rot="21414813">
              <a:off x="6062141" y="3146483"/>
              <a:ext cx="758222" cy="754383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</p:spPr>
        </p:pic>
        <p:pic>
          <p:nvPicPr>
            <p:cNvPr id="140" name="Picture 28" descr="Семинар для учителей истории и обществознания по теме «Современный урок как  основа эффективного и качественного образования» -  ИНФОРМАЦИОННО-МЕТОДИЧЕСКИЙ ЦЕНТР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3" r="18218"/>
            <a:stretch/>
          </p:blipFill>
          <p:spPr bwMode="auto">
            <a:xfrm rot="21414813">
              <a:off x="4994046" y="3361338"/>
              <a:ext cx="753810" cy="736961"/>
            </a:xfrm>
            <a:prstGeom prst="ellipse">
              <a:avLst/>
            </a:prstGeom>
            <a:ln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" name="Овал 140"/>
            <p:cNvSpPr/>
            <p:nvPr/>
          </p:nvSpPr>
          <p:spPr>
            <a:xfrm rot="20900133">
              <a:off x="9829613" y="3695381"/>
              <a:ext cx="203416" cy="1880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 rot="20900133">
              <a:off x="9552270" y="3782187"/>
              <a:ext cx="264930" cy="26861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Овал 142"/>
            <p:cNvSpPr/>
            <p:nvPr/>
          </p:nvSpPr>
          <p:spPr>
            <a:xfrm rot="20900133">
              <a:off x="9607150" y="3517656"/>
              <a:ext cx="203416" cy="18808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Овал 143"/>
            <p:cNvSpPr/>
            <p:nvPr/>
          </p:nvSpPr>
          <p:spPr>
            <a:xfrm rot="20900133">
              <a:off x="9420955" y="3653867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Овал 144"/>
            <p:cNvSpPr/>
            <p:nvPr/>
          </p:nvSpPr>
          <p:spPr>
            <a:xfrm rot="20900133">
              <a:off x="10765799" y="3010439"/>
              <a:ext cx="155916" cy="1581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1" name="Стрелка вверх 150"/>
          <p:cNvSpPr/>
          <p:nvPr/>
        </p:nvSpPr>
        <p:spPr>
          <a:xfrm>
            <a:off x="11187724" y="3820725"/>
            <a:ext cx="908341" cy="161359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Овал 151"/>
          <p:cNvSpPr/>
          <p:nvPr/>
        </p:nvSpPr>
        <p:spPr>
          <a:xfrm rot="21073737">
            <a:off x="5972213" y="3559754"/>
            <a:ext cx="145706" cy="134448"/>
          </a:xfrm>
          <a:prstGeom prst="ellipse">
            <a:avLst/>
          </a:prstGeom>
          <a:solidFill>
            <a:srgbClr val="8DD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8DDD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Овал 152"/>
          <p:cNvSpPr/>
          <p:nvPr/>
        </p:nvSpPr>
        <p:spPr>
          <a:xfrm rot="21073737">
            <a:off x="7125716" y="3447189"/>
            <a:ext cx="145706" cy="134448"/>
          </a:xfrm>
          <a:prstGeom prst="ellipse">
            <a:avLst/>
          </a:prstGeom>
          <a:solidFill>
            <a:srgbClr val="8DD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8DDD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4" name="Овал 153"/>
          <p:cNvSpPr/>
          <p:nvPr/>
        </p:nvSpPr>
        <p:spPr>
          <a:xfrm rot="21073737">
            <a:off x="8228815" y="3980676"/>
            <a:ext cx="145706" cy="134448"/>
          </a:xfrm>
          <a:prstGeom prst="ellipse">
            <a:avLst/>
          </a:prstGeom>
          <a:solidFill>
            <a:srgbClr val="8DD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8DDD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 rot="5400000">
            <a:off x="10445118" y="4504008"/>
            <a:ext cx="2409043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Качество </a:t>
            </a: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32797" y="635671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7CF65-5180-4165-B54C-A7B5FD3326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18917" y="140814"/>
            <a:ext cx="1707028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0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82" y="365125"/>
            <a:ext cx="11613823" cy="13356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15-17 ноября 2023 года в очном формате ФГАОУ ДПО 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 реализовала программу повышения квалификации «Организация деятельности региональных методистов в субъекте Российской Федерации»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регионального методического актива Республики Башкортостан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04864"/>
            <a:ext cx="5281649" cy="39763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5778630" y="4732256"/>
            <a:ext cx="6366041" cy="2425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методический центр Академии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России  (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Бучек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А.А., руководитель) проводил обучение регионального методического актива в РБ. Встреча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первым заместителем министра образования и науки Республики Башкортостан А.М.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Яримовым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30555" algn="l"/>
              </a:tabLst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700808"/>
            <a:ext cx="3916243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9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46" y="-78630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25" y="39437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65B2E4-2B7B-4836-90A7-298800481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475" y="3552477"/>
            <a:ext cx="3557049" cy="28648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26F11A8-570C-4A84-B014-A8D423FEF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526" y="750722"/>
            <a:ext cx="3170082" cy="26267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4C884DC-01DD-4CFB-B5F4-6ABD21F4E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301" y="723574"/>
            <a:ext cx="3471598" cy="26267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D4AFAEE-1345-4353-99DA-585514E4E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7880" y="3543493"/>
            <a:ext cx="3086336" cy="28415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256DB5-CDC2-4AE8-ADE9-E7B1B5EFA3DE}"/>
              </a:ext>
            </a:extLst>
          </p:cNvPr>
          <p:cNvSpPr txBox="1"/>
          <p:nvPr/>
        </p:nvSpPr>
        <p:spPr>
          <a:xfrm>
            <a:off x="219187" y="690811"/>
            <a:ext cx="36858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28-29 октября 2024 года на базе ЦНППМПР в очном формате прошло обучение по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</a:t>
            </a:r>
            <a:r>
              <a:rPr kumimoji="0" lang="ru-RU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рограмме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ДПО «Организация научно-методической деятельности региональных методистов в Республике Башкортостан»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- 19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190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3A2B23-7D1B-47FD-A61D-0128489AA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1" y="1505235"/>
            <a:ext cx="5114559" cy="34139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30F4C0-C5B0-419B-BF40-554C3189C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457" y="1545294"/>
            <a:ext cx="4874376" cy="34505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9C72F-B760-4C4A-8EA5-2EC1E5F27C1D}"/>
              </a:ext>
            </a:extLst>
          </p:cNvPr>
          <p:cNvSpPr txBox="1"/>
          <p:nvPr/>
        </p:nvSpPr>
        <p:spPr>
          <a:xfrm>
            <a:off x="131271" y="239891"/>
            <a:ext cx="10370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остроение индивидуальных образовательных маршрутов непрерывного профессионального развития педагогических работников на основе диагностики профессиональных компетенций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E4CCC-2F91-4834-A48A-DDCABDF0D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8" y="4069108"/>
            <a:ext cx="2412517" cy="17000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A9258A-3A41-4765-BFFD-1DF161EF9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129" y="3919810"/>
            <a:ext cx="1809678" cy="257306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267131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C1191-C536-4897-9AB8-E479C3DF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0285201-7FAE-45E8-859B-BBF1E8A7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8" y="23328"/>
            <a:ext cx="12197558" cy="6857999"/>
          </a:xfr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959" y="178674"/>
            <a:ext cx="1708770" cy="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121027-8E72-457E-AAE9-441D9AE35D3F}"/>
              </a:ext>
            </a:extLst>
          </p:cNvPr>
          <p:cNvSpPr txBox="1"/>
          <p:nvPr/>
        </p:nvSpPr>
        <p:spPr>
          <a:xfrm>
            <a:off x="320511" y="461913"/>
            <a:ext cx="10031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остроение индивидуальных образовательных маршрутов непрерывного профессионального развития педагогических работников на основе диагностики профессиональных компетенций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A05F01-CD0D-4237-93DA-AE564990D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39" y="2318994"/>
            <a:ext cx="4900177" cy="23823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C29758-BB6D-420A-ADBA-FC87A309D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727" y="2568354"/>
            <a:ext cx="6665662" cy="213301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640871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6426</TotalTime>
  <Words>995</Words>
  <Application>Microsoft Office PowerPoint</Application>
  <PresentationFormat>Широкоэкранный</PresentationFormat>
  <Paragraphs>216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Cambria</vt:lpstr>
      <vt:lpstr>Cambria Math</vt:lpstr>
      <vt:lpstr>Conv_GillSansLightC</vt:lpstr>
      <vt:lpstr>Phenomena</vt:lpstr>
      <vt:lpstr>Times New Roman</vt:lpstr>
      <vt:lpstr>Verdana</vt:lpstr>
      <vt:lpstr>Wingdings</vt:lpstr>
      <vt:lpstr>Тема Office</vt:lpstr>
      <vt:lpstr>1_Тема Office</vt:lpstr>
      <vt:lpstr>2_Тема Office</vt:lpstr>
      <vt:lpstr>7_Тема Office</vt:lpstr>
      <vt:lpstr>4_Тема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15-17 ноября 2023 года в очном формате ФГАОУ ДПО  «Академия Минпросвещения России» реализовала программу повышения квалификации «Организация деятельности региональных методистов в субъекте Российской Федерации»  для регионального методического актива Республики Башкортостан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AdminCnppm</dc:creator>
  <cp:lastModifiedBy>User</cp:lastModifiedBy>
  <cp:revision>73</cp:revision>
  <dcterms:created xsi:type="dcterms:W3CDTF">2024-11-02T10:16:33Z</dcterms:created>
  <dcterms:modified xsi:type="dcterms:W3CDTF">2025-08-06T12:43:27Z</dcterms:modified>
</cp:coreProperties>
</file>